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6" r:id="rId5"/>
    <p:sldId id="265" r:id="rId6"/>
    <p:sldId id="262" r:id="rId7"/>
    <p:sldId id="268" r:id="rId8"/>
    <p:sldId id="269" r:id="rId9"/>
    <p:sldId id="270" r:id="rId10"/>
    <p:sldId id="264" r:id="rId11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nagleyko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CC6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27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7EA920A-C536-4C21-B537-1C68E25F50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465D1D-553A-4315-B6CA-3F883629DF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82718-4585-4156-B56E-2DE2ECF77D43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83C6B3-8A87-4F2D-B386-EBCE02A1F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53B32F-DB95-4A75-9F7D-ADE1BD45E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946DF-03D1-40DD-B977-6D14D6333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009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E6BD9-7211-40EA-A095-7C6D4DF32799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9893-D3DC-49E3-A77A-DD9B1BC11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1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9893-D3DC-49E3-A77A-DD9B1BC1178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21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688E-2AF6-4D9D-A4FA-40566BF4F5DD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876256" y="116632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0864-CF46-4F31-AE5F-00738309C376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876256" y="92075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CA7F-32A1-4687-9F61-31F8375D9735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876256" y="92075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A652-255F-4B23-86E6-F58CF14617E3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876256" y="116425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1855F-FB57-4B78-86E0-90821A1B56BF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876256" y="116632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EFB7-81E2-4188-8685-F7CA72CC3206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876256" y="92076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A5-3E98-42C2-BAD0-B7212A9A65F4}" type="datetime1">
              <a:rPr lang="ru-RU" smtClean="0"/>
              <a:t>16.06.2019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876256" y="110193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5585-D8D9-4B17-BC48-BB1824F11D4A}" type="datetime1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76256" y="92075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95C4-2A9C-4A40-9CAF-BBE6FBAFE271}" type="datetime1">
              <a:rPr lang="ru-RU" smtClean="0"/>
              <a:t>16.06.2019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6256" y="116632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D75E-E24F-4418-B4AD-7EF54C00EC42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876256" y="90487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D4C1-9A49-4E83-9BAB-41D79D6CA1DF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876256" y="121248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795BC-A70A-4AD5-BCB4-475F3B4D3D42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89C05-21AB-443E-A393-D3B9A0CEC36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250825" y="260350"/>
            <a:ext cx="864235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Тема: Разработка программного модуля автоматизированного управления сервисом протокола быстрой сходимости</a:t>
            </a:r>
            <a:br>
              <a:rPr lang="ru-RU" sz="2200" b="1" dirty="0"/>
            </a:br>
            <a:r>
              <a:rPr lang="ru-RU" sz="2200" b="1" dirty="0"/>
              <a:t> (Шифр ПМ АУС)</a:t>
            </a:r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539552" y="1713002"/>
            <a:ext cx="84936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 b="1" dirty="0"/>
              <a:t>Руководитель от кафедры: </a:t>
            </a:r>
            <a:r>
              <a:rPr lang="ru-RU" sz="2000" b="1" dirty="0" err="1"/>
              <a:t>к.т.н</a:t>
            </a:r>
            <a:r>
              <a:rPr lang="ru-RU" sz="2000" b="1" dirty="0"/>
              <a:t>, доцент</a:t>
            </a:r>
            <a:r>
              <a:rPr lang="ru-RU" sz="2000" dirty="0"/>
              <a:t> Кононова Александра Игоревна</a:t>
            </a:r>
          </a:p>
          <a:p>
            <a:r>
              <a:rPr lang="ru-RU" sz="2000" b="1" dirty="0"/>
              <a:t>Исполнитель:</a:t>
            </a:r>
            <a:r>
              <a:rPr lang="ru-RU" sz="2000" dirty="0"/>
              <a:t> ст. </a:t>
            </a:r>
            <a:r>
              <a:rPr lang="ru-RU" sz="2000" dirty="0" err="1"/>
              <a:t>гр</a:t>
            </a:r>
            <a:r>
              <a:rPr lang="ru-RU" sz="2000" dirty="0"/>
              <a:t> ПИН-42 Золотарев Игорь Антонович</a:t>
            </a:r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539552" y="2721401"/>
            <a:ext cx="8249927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/>
              <a:t>Цель:</a:t>
            </a:r>
            <a:r>
              <a:rPr lang="ru-RU" sz="2000" dirty="0"/>
              <a:t> сокращение времени, необходимого для настройки сетевых устройств, работающих по протоколу RSTP</a:t>
            </a:r>
            <a:endParaRPr lang="ru-RU" sz="1100" b="1" dirty="0"/>
          </a:p>
          <a:p>
            <a:r>
              <a:rPr lang="ru-RU" sz="2000" b="1" dirty="0"/>
              <a:t>Задачи: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исследование предметной области;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сравнительный анализ существующих аналогов;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сравнительный анализ языков и сред программирования;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разработка схемы данных ПМ АУС;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разработка схем алгоритмов ПМ АУС;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разработка экранных форм пользовательского интерфейса;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отладка и тестирование ПМ АУС;</a:t>
            </a:r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r>
              <a:rPr lang="ru-RU" sz="2000" dirty="0"/>
              <a:t>разработка руководства оператора ПМ АУС.</a:t>
            </a:r>
          </a:p>
          <a:p>
            <a:pPr>
              <a:tabLst>
                <a:tab pos="266700" algn="l"/>
              </a:tabLst>
            </a:pPr>
            <a:endParaRPr lang="ru-RU" sz="2000" dirty="0"/>
          </a:p>
          <a:p>
            <a:pPr marL="266700" indent="-266700">
              <a:buFont typeface="Times New Roman" pitchFamily="18" charset="0"/>
              <a:buChar char="•"/>
              <a:tabLst>
                <a:tab pos="266700" algn="l"/>
              </a:tabLst>
            </a:pP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C1B97-0025-4142-A457-3CE8CD0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0825" y="260350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Результаты работы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66" y="6669087"/>
            <a:ext cx="8785224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388006" y="1238529"/>
            <a:ext cx="833355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исследована предметная область;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проведён обзор существующих программных решений;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проведен сравнительный анализ языков и сред программирования;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разработана схема данных ПМ АУС;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разработана схема алгоритма ПМ АУС;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разработаны экранные формы пользовательского интерфейса;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произведены отладка и тестирование ПМ АУС;</a:t>
            </a:r>
          </a:p>
          <a:p>
            <a:pPr>
              <a:buFontTx/>
              <a:buChar char="•"/>
              <a:tabLst>
                <a:tab pos="457200" algn="l"/>
              </a:tabLst>
            </a:pPr>
            <a:r>
              <a:rPr lang="ru-RU" sz="2400" dirty="0"/>
              <a:t> разработано руководство оператора ПМ АУС.</a:t>
            </a:r>
          </a:p>
          <a:p>
            <a:pPr>
              <a:tabLst>
                <a:tab pos="457200" algn="l"/>
              </a:tabLst>
            </a:pPr>
            <a:endParaRPr 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2B5815-83BE-42D1-AD83-258A6966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77316" y="263291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Исследование предметной области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0C888BEF-1D83-4FE8-B5F3-5763F2A31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71548"/>
              </p:ext>
            </p:extLst>
          </p:nvPr>
        </p:nvGraphicFramePr>
        <p:xfrm>
          <a:off x="1482726" y="4533055"/>
          <a:ext cx="6408707" cy="14807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04355">
                  <a:extLst>
                    <a:ext uri="{9D8B030D-6E8A-4147-A177-3AD203B41FA5}">
                      <a16:colId xmlns:a16="http://schemas.microsoft.com/office/drawing/2014/main" val="115895795"/>
                    </a:ext>
                  </a:extLst>
                </a:gridCol>
                <a:gridCol w="3204352">
                  <a:extLst>
                    <a:ext uri="{9D8B030D-6E8A-4147-A177-3AD203B41FA5}">
                      <a16:colId xmlns:a16="http://schemas.microsoft.com/office/drawing/2014/main" val="2297731300"/>
                    </a:ext>
                  </a:extLst>
                </a:gridCol>
              </a:tblGrid>
              <a:tr h="248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Системный администратор вынужден настраивать </a:t>
                      </a:r>
                      <a:r>
                        <a:rPr lang="en-US" sz="1400" dirty="0">
                          <a:effectLst/>
                        </a:rPr>
                        <a:t>RSTP </a:t>
                      </a:r>
                      <a:r>
                        <a:rPr lang="ru-RU" sz="1400" dirty="0">
                          <a:effectLst/>
                        </a:rPr>
                        <a:t>после каждого перезапуска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Системный администратор настраивает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RSTP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только один раз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01789"/>
                  </a:ext>
                </a:extLst>
              </a:tr>
              <a:tr h="413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Настройки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RSTP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не сохраняются</a:t>
                      </a: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Настройки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RSTP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сохраняются в БД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958001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Синтаксис команд для настройки отличен от команд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CISCO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CISCO-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подобный синтаксис команд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347561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D979A-FAE3-4613-9C43-880102BC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143" y="672357"/>
            <a:ext cx="2876550" cy="3305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739E6F-97CC-4B5F-AF9D-01639AF5A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079" y="636616"/>
            <a:ext cx="3190875" cy="36195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E9D039-72BA-42D8-9892-B0AC5496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6892" y="100677"/>
            <a:ext cx="2133600" cy="365125"/>
          </a:xfrm>
        </p:spPr>
        <p:txBody>
          <a:bodyPr/>
          <a:lstStyle/>
          <a:p>
            <a:fld id="{93B89C05-21AB-443E-A393-D3B9A0CEC36A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9"/>
          <p:cNvSpPr>
            <a:spLocks noChangeShapeType="1"/>
          </p:cNvSpPr>
          <p:nvPr/>
        </p:nvSpPr>
        <p:spPr bwMode="auto">
          <a:xfrm>
            <a:off x="179512" y="6669360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250825" y="260350"/>
            <a:ext cx="86423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Обзор существующих аналогичных решений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1" y="5549195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Источники информации:</a:t>
            </a:r>
          </a:p>
          <a:p>
            <a:r>
              <a:rPr lang="en-US" sz="1200" dirty="0"/>
              <a:t>[1] </a:t>
            </a:r>
            <a:r>
              <a:rPr lang="ru-RU" sz="1200" u="sng" dirty="0"/>
              <a:t>xgu.ru [Электронный ресурс] : STP в </a:t>
            </a:r>
            <a:r>
              <a:rPr lang="ru-RU" sz="1200" u="sng" dirty="0" err="1"/>
              <a:t>Cisco</a:t>
            </a:r>
            <a:r>
              <a:rPr lang="ru-RU" sz="1200" u="sng" dirty="0"/>
              <a:t>. - URL: http://xgu.ru/wiki/STP_%D0%B2_Cisco - (Дата обращения: 18.03.2019)</a:t>
            </a:r>
            <a:endParaRPr lang="en-US" sz="1200" u="sng" dirty="0"/>
          </a:p>
          <a:p>
            <a:r>
              <a:rPr lang="fr-FR" sz="1200" u="sng" dirty="0"/>
              <a:t>[2] MSTPD Wiki Home Page </a:t>
            </a:r>
            <a:r>
              <a:rPr lang="en-US" sz="1200" u="sng" dirty="0"/>
              <a:t>[</a:t>
            </a:r>
            <a:r>
              <a:rPr lang="ru-RU" sz="1200" u="sng" dirty="0"/>
              <a:t>Электронный ресурс] </a:t>
            </a:r>
            <a:r>
              <a:rPr lang="en-US" sz="1200" u="sng" dirty="0"/>
              <a:t>- URL:https://github.com/mstpd/mstpd/wiki - (</a:t>
            </a:r>
            <a:r>
              <a:rPr lang="ru-RU" sz="1200" u="sng" dirty="0"/>
              <a:t>Дата обращения: 18.03.2019)</a:t>
            </a:r>
            <a:endParaRPr lang="en-US" sz="1200" u="sng" dirty="0"/>
          </a:p>
          <a:p>
            <a:r>
              <a:rPr lang="en-US" sz="1200" u="sng" dirty="0"/>
              <a:t>[3] </a:t>
            </a:r>
            <a:r>
              <a:rPr lang="fr-FR" sz="1200" u="sng" dirty="0"/>
              <a:t>Franchise Ph. 3.5 CLI Commands. CLI reference guide. </a:t>
            </a:r>
            <a:r>
              <a:rPr lang="en-US" sz="1200" u="sng" dirty="0"/>
              <a:t>[</a:t>
            </a:r>
            <a:r>
              <a:rPr lang="ru-RU" sz="1200" u="sng" dirty="0"/>
              <a:t>Текст</a:t>
            </a:r>
            <a:r>
              <a:rPr lang="en-US" sz="1200" u="sng" dirty="0"/>
              <a:t>]</a:t>
            </a:r>
            <a:r>
              <a:rPr lang="fr-FR" sz="1200" u="sng" dirty="0"/>
              <a:t>- C. 356-384.</a:t>
            </a:r>
          </a:p>
          <a:p>
            <a:endParaRPr lang="en-US" sz="1200" u="sng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483C7C4-7B66-47FA-AE2F-663C0437A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88606"/>
              </p:ext>
            </p:extLst>
          </p:nvPr>
        </p:nvGraphicFramePr>
        <p:xfrm>
          <a:off x="639767" y="931111"/>
          <a:ext cx="8064897" cy="4166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6485">
                  <a:extLst>
                    <a:ext uri="{9D8B030D-6E8A-4147-A177-3AD203B41FA5}">
                      <a16:colId xmlns:a16="http://schemas.microsoft.com/office/drawing/2014/main" val="222937486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31540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87621774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80246777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516205917"/>
                    </a:ext>
                  </a:extLst>
                </a:gridCol>
              </a:tblGrid>
              <a:tr h="63640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Решение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ahoma" panose="020B0604030504040204" pitchFamily="34" charset="0"/>
                        </a:rPr>
                        <a:t>Характеристика</a:t>
                      </a: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Cisco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Rapid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PVST+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mstpctl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[2]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brctl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[3]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ПМ АУС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750206803"/>
                  </a:ext>
                </a:extLst>
              </a:tr>
              <a:tr h="6364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Cisco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-подобный интерфейс командной строки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728476056"/>
                  </a:ext>
                </a:extLst>
              </a:tr>
              <a:tr h="6364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Можно использовать на коммутаторах, отличных от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Cisco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988450696"/>
                  </a:ext>
                </a:extLst>
              </a:tr>
              <a:tr h="6364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Выключение портов из RSTP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798420260"/>
                  </a:ext>
                </a:extLst>
              </a:tr>
              <a:tr h="6364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Настройка граничного порта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863085873"/>
                  </a:ext>
                </a:extLst>
              </a:tr>
              <a:tr h="4571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Настройка BPDU Filtering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460690350"/>
                  </a:ext>
                </a:extLst>
              </a:tr>
              <a:tr h="4571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текущих настроек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212636470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0AC2CB-6813-454A-8D16-BD82FFE10EB0}"/>
              </a:ext>
            </a:extLst>
          </p:cNvPr>
          <p:cNvSpPr/>
          <p:nvPr/>
        </p:nvSpPr>
        <p:spPr>
          <a:xfrm>
            <a:off x="639779" y="4669988"/>
            <a:ext cx="8064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B3ACF42-6042-4D86-A00C-B92F7981B0D7}"/>
              </a:ext>
            </a:extLst>
          </p:cNvPr>
          <p:cNvCxnSpPr>
            <a:cxnSpLocks/>
          </p:cNvCxnSpPr>
          <p:nvPr/>
        </p:nvCxnSpPr>
        <p:spPr>
          <a:xfrm>
            <a:off x="639767" y="931111"/>
            <a:ext cx="4364281" cy="67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5B9F10-B7D7-4832-874C-3B0005E6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1520" y="260648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Сравнительный анализ языков и сред программирования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5CD7BB5-7D8D-4107-8D40-5CA843D09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553423"/>
              </p:ext>
            </p:extLst>
          </p:nvPr>
        </p:nvGraphicFramePr>
        <p:xfrm>
          <a:off x="279400" y="707075"/>
          <a:ext cx="8613773" cy="17931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65302">
                  <a:extLst>
                    <a:ext uri="{9D8B030D-6E8A-4147-A177-3AD203B41FA5}">
                      <a16:colId xmlns:a16="http://schemas.microsoft.com/office/drawing/2014/main" val="165108856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41127103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9696301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3933337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786522566"/>
                    </a:ext>
                  </a:extLst>
                </a:gridCol>
                <a:gridCol w="792087">
                  <a:extLst>
                    <a:ext uri="{9D8B030D-6E8A-4147-A177-3AD203B41FA5}">
                      <a16:colId xmlns:a16="http://schemas.microsoft.com/office/drawing/2014/main" val="94261424"/>
                    </a:ext>
                  </a:extLst>
                </a:gridCol>
              </a:tblGrid>
              <a:tr h="2247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Характеристика</a:t>
                      </a: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С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[1]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С++</a:t>
                      </a:r>
                      <a:r>
                        <a:rPr lang="en-US" sz="1400" dirty="0">
                          <a:effectLst/>
                        </a:rPr>
                        <a:t> [1]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Rust [2]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Java [3]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C# [4]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2359602518"/>
                  </a:ext>
                </a:extLst>
              </a:tr>
              <a:tr h="2995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Поддержка GNU/</a:t>
                      </a:r>
                      <a:r>
                        <a:rPr lang="en-US" sz="1400">
                          <a:effectLst/>
                        </a:rPr>
                        <a:t>Linux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3459139631"/>
                  </a:ext>
                </a:extLst>
              </a:tr>
              <a:tr h="2667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Компилируемый язык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3748736632"/>
                  </a:ext>
                </a:extLst>
              </a:tr>
              <a:tr h="3310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Библиотеки для программирования ОС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1117530952"/>
                  </a:ext>
                </a:extLst>
              </a:tr>
              <a:tr h="2995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Наличие опыта разработки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709915635"/>
                  </a:ext>
                </a:extLst>
              </a:tr>
              <a:tr h="2995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Язык используется в ядре </a:t>
                      </a:r>
                      <a:r>
                        <a:rPr lang="en-US" sz="1400">
                          <a:effectLst/>
                        </a:rPr>
                        <a:t>Linux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37938" marR="37938" marT="0" marB="0"/>
                </a:tc>
                <a:extLst>
                  <a:ext uri="{0D108BD9-81ED-4DB2-BD59-A6C34878D82A}">
                    <a16:rowId xmlns:a16="http://schemas.microsoft.com/office/drawing/2014/main" val="270287356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3AB7E36-9BFC-4854-891C-318AE2295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793590"/>
              </p:ext>
            </p:extLst>
          </p:nvPr>
        </p:nvGraphicFramePr>
        <p:xfrm>
          <a:off x="287435" y="2805684"/>
          <a:ext cx="8605045" cy="19722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05152">
                  <a:extLst>
                    <a:ext uri="{9D8B030D-6E8A-4147-A177-3AD203B41FA5}">
                      <a16:colId xmlns:a16="http://schemas.microsoft.com/office/drawing/2014/main" val="377149429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1589579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2977313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9547844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54202973"/>
                    </a:ext>
                  </a:extLst>
                </a:gridCol>
                <a:gridCol w="799293">
                  <a:extLst>
                    <a:ext uri="{9D8B030D-6E8A-4147-A177-3AD203B41FA5}">
                      <a16:colId xmlns:a16="http://schemas.microsoft.com/office/drawing/2014/main" val="1151986863"/>
                    </a:ext>
                  </a:extLst>
                </a:gridCol>
              </a:tblGrid>
              <a:tr h="263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Характеристика</a:t>
                      </a: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MS Visual Studio [5]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MS VS Code [6]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Qt Creator [7]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NetBeans [8]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Clion</a:t>
                      </a:r>
                      <a:r>
                        <a:rPr lang="en-US" sz="1400" dirty="0">
                          <a:effectLst/>
                        </a:rPr>
                        <a:t> [9]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53479771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Проприетарный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939501789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Поддержка GNU/</a:t>
                      </a:r>
                      <a:r>
                        <a:rPr lang="en-US" sz="1400">
                          <a:effectLst/>
                        </a:rPr>
                        <a:t>Linux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1903958001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Intellisence </a:t>
                      </a:r>
                      <a:r>
                        <a:rPr lang="ru-RU" sz="1400">
                          <a:effectLst/>
                        </a:rPr>
                        <a:t>или аналоги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3294347561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Настраиваемая сборка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3233105606"/>
                  </a:ext>
                </a:extLst>
              </a:tr>
              <a:tr h="2484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Поддержка С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Частично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3687898024"/>
                  </a:ext>
                </a:extLst>
              </a:tr>
              <a:tr h="2680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Поддержка </a:t>
                      </a:r>
                      <a:r>
                        <a:rPr lang="en-US" sz="1400" dirty="0" err="1">
                          <a:effectLst/>
                        </a:rPr>
                        <a:t>autoconf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automake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49572" marR="49572" marT="0" marB="0"/>
                </a:tc>
                <a:extLst>
                  <a:ext uri="{0D108BD9-81ED-4DB2-BD59-A6C34878D82A}">
                    <a16:rowId xmlns:a16="http://schemas.microsoft.com/office/drawing/2014/main" val="32617930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C69376A-FB97-4838-98EF-E3464A8C70CB}"/>
              </a:ext>
            </a:extLst>
          </p:cNvPr>
          <p:cNvSpPr txBox="1"/>
          <p:nvPr/>
        </p:nvSpPr>
        <p:spPr>
          <a:xfrm>
            <a:off x="251520" y="4777934"/>
            <a:ext cx="8568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Источники информации:</a:t>
            </a:r>
          </a:p>
          <a:p>
            <a:r>
              <a:rPr lang="en-US" sz="1200" dirty="0"/>
              <a:t>[1] </a:t>
            </a:r>
            <a:r>
              <a:rPr lang="en-US" sz="1200" u="sng" dirty="0"/>
              <a:t>C and C++ reference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C language — URL: https://en.cppreference.com/</a:t>
            </a:r>
            <a:endParaRPr lang="ru-RU" sz="1200" u="sng" dirty="0"/>
          </a:p>
          <a:p>
            <a:r>
              <a:rPr lang="en-US" sz="1200" u="sng" dirty="0"/>
              <a:t>[2] Rust Programming Language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Rust — URL: https://www.rust-lang.org/ </a:t>
            </a:r>
          </a:p>
          <a:p>
            <a:r>
              <a:rPr lang="en-US" sz="1200" u="sng" dirty="0"/>
              <a:t>[3] Oracle Technology Network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Java — URL: https://www.oracle.com/</a:t>
            </a:r>
          </a:p>
          <a:p>
            <a:r>
              <a:rPr lang="en-US" sz="1200" u="sng" dirty="0"/>
              <a:t>[4] Microsoft Docs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C# - URL: https://docs.microsoft.com/ru-ru/dotnet/ </a:t>
            </a:r>
          </a:p>
          <a:p>
            <a:r>
              <a:rPr lang="en-US" sz="1200" u="sng" dirty="0"/>
              <a:t>[5] Visual Studio IDE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Visual Studio — URL: https://visualstudio.microsoft.com/ru/</a:t>
            </a:r>
            <a:endParaRPr lang="ru-RU" sz="1200" u="sng" dirty="0"/>
          </a:p>
          <a:p>
            <a:r>
              <a:rPr lang="en-US" sz="1200" u="sng" dirty="0"/>
              <a:t>[6] Visual Studio Code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Visual Studio Code — URL: https://code.visualstudio.com/</a:t>
            </a:r>
            <a:endParaRPr lang="ru-RU" sz="1200" u="sng" dirty="0"/>
          </a:p>
          <a:p>
            <a:r>
              <a:rPr lang="en-US" sz="1200" u="sng" dirty="0"/>
              <a:t>[7] Qt [</a:t>
            </a:r>
            <a:r>
              <a:rPr lang="ru-RU" sz="1200" u="sng" dirty="0"/>
              <a:t>Электронный ресурс] : </a:t>
            </a:r>
            <a:r>
              <a:rPr lang="en-US" sz="1200" u="sng" dirty="0" err="1"/>
              <a:t>QtCreator</a:t>
            </a:r>
            <a:r>
              <a:rPr lang="en-US" sz="1200" u="sng" dirty="0"/>
              <a:t> — URL: https://www.qt.io/</a:t>
            </a:r>
          </a:p>
          <a:p>
            <a:r>
              <a:rPr lang="en-US" sz="1200" u="sng" dirty="0"/>
              <a:t>[8] NetBeans [</a:t>
            </a:r>
            <a:r>
              <a:rPr lang="ru-RU" sz="1200" u="sng" dirty="0"/>
              <a:t>Электронный ресурс] : </a:t>
            </a:r>
            <a:r>
              <a:rPr lang="en-US" sz="1200" u="sng" dirty="0"/>
              <a:t>NetBeans IDE — URL: https://netbeans.org/</a:t>
            </a:r>
          </a:p>
          <a:p>
            <a:r>
              <a:rPr lang="en-US" sz="1200" u="sng" dirty="0"/>
              <a:t>[9] JetBrains [</a:t>
            </a:r>
            <a:r>
              <a:rPr lang="ru-RU" sz="1200" u="sng" dirty="0"/>
              <a:t>Электронный ресурс] : </a:t>
            </a:r>
            <a:r>
              <a:rPr lang="en-US" sz="1200" u="sng" dirty="0" err="1"/>
              <a:t>Clion</a:t>
            </a:r>
            <a:r>
              <a:rPr lang="en-US" sz="1200" u="sng" dirty="0"/>
              <a:t> - URL: https://www.jetbrains.com/clion/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42BEF4-3AE3-47E0-8D4E-46803F43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88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1520" y="260648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Схема данных ПМ АУС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90181C-D7B5-468D-8F6C-715743AB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42" y="901651"/>
            <a:ext cx="8629152" cy="485431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596E7D-2979-4C8C-8B8D-52C3D35F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Прямоугольник 137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05A285-6E48-43B6-8E39-77AC4CC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DA4F5-B855-4713-AA88-B1286BBF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5" y="481550"/>
            <a:ext cx="7338449" cy="5805264"/>
          </a:xfrm>
          <a:prstGeom prst="rect">
            <a:avLst/>
          </a:prstGeom>
        </p:spPr>
      </p:pic>
      <p:sp>
        <p:nvSpPr>
          <p:cNvPr id="63" name="Rectangle 23">
            <a:extLst>
              <a:ext uri="{FF2B5EF4-FFF2-40B4-BE49-F238E27FC236}">
                <a16:creationId xmlns:a16="http://schemas.microsoft.com/office/drawing/2014/main" id="{77FE1B84-F70B-4969-B503-F943091E3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60648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Схема алгоритма ПМ АУС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0825" y="260350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Вид пользовательского интерфейса ПМ АУС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885B23-8B58-4B5F-9954-C28364ED4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53817"/>
            <a:ext cx="4464489" cy="4451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214C32-930B-4CFF-B360-9F1B9ED4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96" y="2946630"/>
            <a:ext cx="3224656" cy="2470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8FA47E6-977C-4959-AB86-3F7B21BAB34B}"/>
              </a:ext>
            </a:extLst>
          </p:cNvPr>
          <p:cNvSpPr/>
          <p:nvPr/>
        </p:nvSpPr>
        <p:spPr>
          <a:xfrm>
            <a:off x="616461" y="5504073"/>
            <a:ext cx="4166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Форма настройки портов и мостов 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C1A745-0DE2-4C3B-B52A-4F3572234FC0}"/>
              </a:ext>
            </a:extLst>
          </p:cNvPr>
          <p:cNvSpPr/>
          <p:nvPr/>
        </p:nvSpPr>
        <p:spPr>
          <a:xfrm>
            <a:off x="5647969" y="5504073"/>
            <a:ext cx="2611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Форма со статистикой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77C1AF-3207-4736-B477-1777FED61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96" y="953817"/>
            <a:ext cx="3179617" cy="161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A4C7DB-7F8A-4D9F-A4F7-6755E3046924}"/>
              </a:ext>
            </a:extLst>
          </p:cNvPr>
          <p:cNvSpPr/>
          <p:nvPr/>
        </p:nvSpPr>
        <p:spPr>
          <a:xfrm>
            <a:off x="5848454" y="2557695"/>
            <a:ext cx="2255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00000"/>
                </a:solidFill>
              </a:rPr>
              <a:t>Форма со статусом</a:t>
            </a:r>
            <a:endParaRPr lang="ru-RU" sz="200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CDE2B6D-1735-456C-9AE7-B1D8799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5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0825" y="260350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Отладка и тестирование ПМ АУС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C67F526-2600-4ADE-8EF0-7FC2FC65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412" y="562701"/>
            <a:ext cx="4040188" cy="639762"/>
          </a:xfrm>
        </p:spPr>
        <p:txBody>
          <a:bodyPr>
            <a:normAutofit/>
          </a:bodyPr>
          <a:lstStyle/>
          <a:p>
            <a:r>
              <a:rPr lang="ru-RU" sz="2200" dirty="0"/>
              <a:t>Процесс отладки в </a:t>
            </a:r>
            <a:r>
              <a:rPr lang="en-US" sz="2200" dirty="0"/>
              <a:t>VS Code</a:t>
            </a:r>
            <a:endParaRPr lang="ru-RU" sz="2200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733F1C2-2390-48A8-99A1-D3ECE4E9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80813" y="562701"/>
            <a:ext cx="4041775" cy="639762"/>
          </a:xfrm>
        </p:spPr>
        <p:txBody>
          <a:bodyPr>
            <a:normAutofit/>
          </a:bodyPr>
          <a:lstStyle/>
          <a:p>
            <a:r>
              <a:rPr lang="ru-RU" sz="2200" dirty="0"/>
              <a:t>Процесс </a:t>
            </a:r>
            <a:r>
              <a:rPr lang="en-US" sz="2200" dirty="0"/>
              <a:t>Unit-</a:t>
            </a:r>
            <a:r>
              <a:rPr lang="ru-RU" sz="2200" dirty="0"/>
              <a:t>тестирования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904E4BC-5AA0-449C-8A6E-F90FB5A4A3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7" y="1271201"/>
            <a:ext cx="4139596" cy="4174022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8023646-AD42-4EE1-A0BE-8D450EA8AABC}"/>
              </a:ext>
            </a:extLst>
          </p:cNvPr>
          <p:cNvCxnSpPr>
            <a:stCxn id="4" idx="2"/>
          </p:cNvCxnSpPr>
          <p:nvPr/>
        </p:nvCxnSpPr>
        <p:spPr>
          <a:xfrm>
            <a:off x="4572000" y="687388"/>
            <a:ext cx="14287" cy="5567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20EB6CFE-9694-4444-B685-58B3E0590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75" y="1271201"/>
            <a:ext cx="4058989" cy="4174022"/>
          </a:xfr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2376FB6-DE2B-4B9A-B51E-4D82E049472B}"/>
              </a:ext>
            </a:extLst>
          </p:cNvPr>
          <p:cNvSpPr/>
          <p:nvPr/>
        </p:nvSpPr>
        <p:spPr>
          <a:xfrm>
            <a:off x="260136" y="5513961"/>
            <a:ext cx="4231116" cy="708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Отладка кода на С</a:t>
            </a:r>
            <a:r>
              <a:rPr lang="en-US" sz="2000" dirty="0">
                <a:solidFill>
                  <a:srgbClr val="000000"/>
                </a:solidFill>
              </a:rPr>
              <a:t> c </a:t>
            </a:r>
            <a:r>
              <a:rPr lang="ru-RU" sz="2000" dirty="0">
                <a:solidFill>
                  <a:srgbClr val="000000"/>
                </a:solidFill>
              </a:rPr>
              <a:t>помощью </a:t>
            </a:r>
            <a:r>
              <a:rPr lang="en-US" sz="2000" dirty="0">
                <a:solidFill>
                  <a:srgbClr val="000000"/>
                </a:solidFill>
              </a:rPr>
              <a:t>GNU Debugger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F6D383B-352B-439F-9A33-125E842E3913}"/>
              </a:ext>
            </a:extLst>
          </p:cNvPr>
          <p:cNvSpPr/>
          <p:nvPr/>
        </p:nvSpPr>
        <p:spPr>
          <a:xfrm>
            <a:off x="4667027" y="5513961"/>
            <a:ext cx="4183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Тестирование с помощью библиотеки </a:t>
            </a:r>
            <a:r>
              <a:rPr lang="en-US" sz="2000" dirty="0" err="1">
                <a:solidFill>
                  <a:srgbClr val="000000"/>
                </a:solidFill>
              </a:rPr>
              <a:t>LuaUnit</a:t>
            </a:r>
            <a:endParaRPr 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D1ACB-FD92-43C8-A9C3-4E28A067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90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250825" y="260350"/>
            <a:ext cx="86423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 dirty="0"/>
              <a:t>Апробация</a:t>
            </a:r>
          </a:p>
        </p:txBody>
      </p:sp>
      <p:sp>
        <p:nvSpPr>
          <p:cNvPr id="5" name="Line 137"/>
          <p:cNvSpPr>
            <a:spLocks noChangeShapeType="1"/>
          </p:cNvSpPr>
          <p:nvPr/>
        </p:nvSpPr>
        <p:spPr bwMode="auto">
          <a:xfrm>
            <a:off x="193675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Line 138"/>
          <p:cNvSpPr>
            <a:spLocks noChangeShapeType="1"/>
          </p:cNvSpPr>
          <p:nvPr/>
        </p:nvSpPr>
        <p:spPr bwMode="auto">
          <a:xfrm>
            <a:off x="8978900" y="188913"/>
            <a:ext cx="0" cy="648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Line 158"/>
          <p:cNvSpPr>
            <a:spLocks noChangeShapeType="1"/>
          </p:cNvSpPr>
          <p:nvPr/>
        </p:nvSpPr>
        <p:spPr bwMode="auto">
          <a:xfrm>
            <a:off x="193675" y="188913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159"/>
          <p:cNvSpPr>
            <a:spLocks noChangeShapeType="1"/>
          </p:cNvSpPr>
          <p:nvPr/>
        </p:nvSpPr>
        <p:spPr bwMode="auto">
          <a:xfrm>
            <a:off x="193675" y="6669088"/>
            <a:ext cx="87852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Box 29">
            <a:extLst>
              <a:ext uri="{FF2B5EF4-FFF2-40B4-BE49-F238E27FC236}">
                <a16:creationId xmlns:a16="http://schemas.microsoft.com/office/drawing/2014/main" id="{1794D30E-4F45-4A9B-8EDB-7D51ABFA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50" y="836712"/>
            <a:ext cx="824992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66700" algn="l"/>
              </a:tabLst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ru-RU" sz="2400" dirty="0"/>
              <a:t>Готовится внедрение ПМ АУС на коммутаторы серии «Корунд» предприятия «Ангстрем-телеком».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5632D8-6290-4F54-91DA-1E4FA1C6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0" y="2124809"/>
            <a:ext cx="3802845" cy="325615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FF7D78-1CA9-4766-BD08-95F2C9738E7D}"/>
              </a:ext>
            </a:extLst>
          </p:cNvPr>
          <p:cNvSpPr/>
          <p:nvPr/>
        </p:nvSpPr>
        <p:spPr>
          <a:xfrm>
            <a:off x="5245177" y="5617803"/>
            <a:ext cx="3218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Коммутатор Корунд-2о-16Т</a:t>
            </a:r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F75CDC-D132-47BA-97D0-1FF1F01A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5" y="2124808"/>
            <a:ext cx="4031435" cy="325615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AE922D-4895-4F4E-A13A-1697081AC073}"/>
              </a:ext>
            </a:extLst>
          </p:cNvPr>
          <p:cNvSpPr/>
          <p:nvPr/>
        </p:nvSpPr>
        <p:spPr>
          <a:xfrm>
            <a:off x="794607" y="5617803"/>
            <a:ext cx="3218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</a:rPr>
              <a:t>Коммутатор </a:t>
            </a:r>
            <a:r>
              <a:rPr lang="ru-RU" sz="2000" dirty="0"/>
              <a:t>Корунд-2О-8М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90C1340-8CFC-4C0F-B75C-7E5B074A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9C05-21AB-443E-A393-D3B9A0CEC36A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9825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20908</TotalTime>
  <Words>801</Words>
  <Application>Microsoft Office PowerPoint</Application>
  <PresentationFormat>Экран (4:3)</PresentationFormat>
  <Paragraphs>186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nenagleyko</dc:creator>
  <cp:lastModifiedBy>Игорь Золотарев</cp:lastModifiedBy>
  <cp:revision>300</cp:revision>
  <dcterms:created xsi:type="dcterms:W3CDTF">2014-03-17T07:20:10Z</dcterms:created>
  <dcterms:modified xsi:type="dcterms:W3CDTF">2019-06-16T18:47:34Z</dcterms:modified>
</cp:coreProperties>
</file>